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aef70936c24562" /><Relationship Type="http://schemas.openxmlformats.org/officeDocument/2006/relationships/extended-properties" Target="/docProps/app.xml" Id="R78d077f0fbd240b4" /><Relationship Type="http://schemas.openxmlformats.org/officeDocument/2006/relationships/officeDocument" Target="/ppt/presentation.xml" Id="R4e8a3c75201548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2dd620ecd8498e"/>
  </p:sldMasterIdLst>
  <p:notesMasterIdLst>
    <p:notesMasterId xmlns:r="http://schemas.openxmlformats.org/officeDocument/2006/relationships" r:id="R08f52b859ec74bfa"/>
  </p:notesMasterIdLst>
  <p:sldIdLst>
    <p:sldId xmlns:r="http://schemas.openxmlformats.org/officeDocument/2006/relationships" id="256" r:id="R79e1b55530d0435e"/>
    <p:sldId xmlns:r="http://schemas.openxmlformats.org/officeDocument/2006/relationships" id="257" r:id="Rc2949d5b9a434c21"/>
    <p:sldId xmlns:r="http://schemas.openxmlformats.org/officeDocument/2006/relationships" id="258" r:id="R21ebb37cd94242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8b78fb9d1b43c8" /><Relationship Type="http://schemas.openxmlformats.org/officeDocument/2006/relationships/slideMaster" Target="/ppt/slideMasters/slideMaster1.xml" Id="Rfb2dd620ecd8498e" /><Relationship Type="http://schemas.openxmlformats.org/officeDocument/2006/relationships/notesMaster" Target="/ppt/notesMasters/notesMaster1.xml" Id="R08f52b859ec74bfa" /><Relationship Type="http://schemas.openxmlformats.org/officeDocument/2006/relationships/presProps" Target="/ppt/presProps.xml" Id="R5714aa1bc09b43bb" /><Relationship Type="http://schemas.openxmlformats.org/officeDocument/2006/relationships/tableStyles" Target="/ppt/tableStyles.xml" Id="R4123a9c25cd0404f" /><Relationship Type="http://schemas.openxmlformats.org/officeDocument/2006/relationships/slide" Target="/ppt/slides/slide1.xml" Id="R79e1b55530d0435e" /><Relationship Type="http://schemas.openxmlformats.org/officeDocument/2006/relationships/slide" Target="/ppt/slides/slide2.xml" Id="Rc2949d5b9a434c21" /><Relationship Type="http://schemas.openxmlformats.org/officeDocument/2006/relationships/slide" Target="/ppt/slides/slide3.xml" Id="R21ebb37cd94242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7db647c9fc42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0ca10070a2474a" /><Relationship Type="http://schemas.openxmlformats.org/officeDocument/2006/relationships/notesMaster" Target="/ppt/notesMasters/notesMaster1.xml" Id="R7fa6c4f46b914f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dfb5cea5574fb9" /><Relationship Type="http://schemas.openxmlformats.org/officeDocument/2006/relationships/notesMaster" Target="/ppt/notesMasters/notesMaster1.xml" Id="R96bb2c2249cb4f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3396ceb10b4a7f" /><Relationship Type="http://schemas.openxmlformats.org/officeDocument/2006/relationships/notesMaster" Target="/ppt/notesMasters/notesMaster1.xml" Id="R47976ddfd0754e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本页为灵匠可视原创教学占位结构。没有研究数据、实验结果或第三方图像。全部标签需替换成作者自己的内容，并依据真实文献、来源许可和目标期刊要求核对。图形与文字使用原生PowerPoint对象。</a:t>
            </a:r>
          </a:p>
          <a:p xmlns:a="http://schemas.openxmlformats.org/drawingml/2006/main">
            <a:r>
              <a:t>使用范围：允许科研、教学和论文使用，需署名，禁止单独转售</a:t>
            </a:r>
          </a:p>
          <a:p xmlns:a="http://schemas.openxmlformats.org/drawingml/2006/main">
            <a:r>
              <a:t>署名示例：基于灵匠可视科研图件教学模板改编，https://www.lingjiangkeshi.com/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本页为灵匠可视原创教学占位结构。没有研究数据、实验结果或第三方图像。全部标签需替换成作者自己的内容，并依据真实文献、来源许可和目标期刊要求核对。图形与文字使用原生PowerPoint对象。</a:t>
            </a:r>
          </a:p>
          <a:p xmlns:a="http://schemas.openxmlformats.org/drawingml/2006/main">
            <a:r>
              <a:t>使用范围：允许科研、教学和论文使用，需署名，禁止单独转售</a:t>
            </a:r>
          </a:p>
          <a:p xmlns:a="http://schemas.openxmlformats.org/drawingml/2006/main">
            <a:r>
              <a:t>署名示例：基于灵匠可视科研图件教学模板改编，https://www.lingjiangkeshi.com/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本页为灵匠可视原创教学占位结构。没有研究数据、实验结果或第三方图像。全部标签需替换成作者自己的内容，并依据真实文献、来源许可和目标期刊要求核对。图形与文字使用原生PowerPoint对象。</a:t>
            </a:r>
          </a:p>
          <a:p xmlns:a="http://schemas.openxmlformats.org/drawingml/2006/main">
            <a:r>
              <a:t>使用范围：允许科研、教学和论文使用，需署名，禁止单独转售</a:t>
            </a:r>
          </a:p>
          <a:p xmlns:a="http://schemas.openxmlformats.org/drawingml/2006/main">
            <a:r>
              <a:t>署名示例：基于灵匠可视科研图件教学模板改编，https://www.lingjiangkeshi.com/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32332c9ee943d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87ac05ebca415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a5e8056a0d4e1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b12e3dc9584d8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7a57c9fe644ce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4b0ef31f4a41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80E216-3B43-4BC7-9191-61A02850DE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FCC8DA6-AC44-4787-8324-68B18C0BC9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CA5E442-819C-4954-B5E2-E38D49FAD8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1E805F7-8983-4628-838A-DF8D67DDF1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B190F8-696A-4D3D-9B9F-DE9649919D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5A1DC43-1022-4DFB-89BE-A4CFED9296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F262563-5CD5-4D09-A1F8-3FAE320662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A19476D-EC16-423C-8A59-140B42798B2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E08295-C396-4394-9123-A0F42D8212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449B452-1E1E-4395-A1DB-BF36054514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e28ff6870d45bb" /><Relationship Type="http://schemas.openxmlformats.org/officeDocument/2006/relationships/slideLayout" Target="/ppt/slideLayouts/slideLayout1.xml" Id="Rf59ba4260e194572" /><Relationship Type="http://schemas.openxmlformats.org/officeDocument/2006/relationships/slideLayout" Target="/ppt/slideLayouts/slideLayout2.xml" Id="R341d37cda0f143d1" /><Relationship Type="http://schemas.openxmlformats.org/officeDocument/2006/relationships/slideLayout" Target="/ppt/slideLayouts/slideLayout3.xml" Id="R5d59adf4bf9f487f" /><Relationship Type="http://schemas.openxmlformats.org/officeDocument/2006/relationships/slideLayout" Target="/ppt/slideLayouts/slideLayout4.xml" Id="R6ffcbf7cada5417f" /><Relationship Type="http://schemas.openxmlformats.org/officeDocument/2006/relationships/slideLayout" Target="/ppt/slideLayouts/slideLayout5.xml" Id="R172641ce4c294e08" /><Relationship Type="http://schemas.openxmlformats.org/officeDocument/2006/relationships/slideLayout" Target="/ppt/slideLayouts/slideLayout6.xml" Id="R3516dcc3ca0141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9ba4260e194572"/>
    <p:sldLayoutId xmlns:r="http://schemas.openxmlformats.org/officeDocument/2006/relationships" id="2147483650" r:id="R341d37cda0f143d1"/>
    <p:sldLayoutId xmlns:r="http://schemas.openxmlformats.org/officeDocument/2006/relationships" id="2147483651" r:id="R5d59adf4bf9f487f"/>
    <p:sldLayoutId xmlns:r="http://schemas.openxmlformats.org/officeDocument/2006/relationships" id="2147483652" r:id="R6ffcbf7cada5417f"/>
    <p:sldLayoutId xmlns:r="http://schemas.openxmlformats.org/officeDocument/2006/relationships" id="2147483653" r:id="R172641ce4c294e08"/>
    <p:sldLayoutId xmlns:r="http://schemas.openxmlformats.org/officeDocument/2006/relationships" id="2147483654" r:id="R3516dcc3ca0141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a9bf4b40884f9c" /><Relationship Type="http://schemas.openxmlformats.org/officeDocument/2006/relationships/notesSlide" Target="/ppt/notesSlides/notesSlide1.xml" Id="R940464fd464b4e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3d44afe2244857" /><Relationship Type="http://schemas.openxmlformats.org/officeDocument/2006/relationships/notesSlide" Target="/ppt/notesSlides/notesSlide2.xml" Id="R546241f6e2064f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0e9694fefe48d4" /><Relationship Type="http://schemas.openxmlformats.org/officeDocument/2006/relationships/notesSlide" Target="/ppt/notesSlides/notesSlide3.xml" Id="Rc8d983bdc19c4f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778ECB-1FB3-41A5-BC22-6D3ABDC64DAB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10" idx="3"/>
          </p:cNvCxnSpPr>
          <p:nvPr/>
        </p:nvCxnSpPr>
        <p:spPr>
          <a:xfrm xmlns:a="http://schemas.openxmlformats.org/drawingml/2006/main" flipH="1" flipV="1">
            <a:off x="3667125" y="3505200"/>
            <a:ext cx="1285875" cy="95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4C81F7"/>
            </a:solidFill>
            <a:prstDash val="solid"/>
            <a:tailEnd type="none" w="sm" len="sm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63396D-5A0A-459E-8166-F0DB0D5E42E3}"/>
              </a:ext>
            </a:extLst>
          </p:cNvPr>
          <p:cNvCxnSpPr>
            <a:stCxn xmlns:a="http://schemas.openxmlformats.org/drawingml/2006/main" id="6" idx="4"/>
            <a:endCxn xmlns:a="http://schemas.openxmlformats.org/drawingml/2006/main" id="9" idx="0"/>
          </p:cNvCxnSpPr>
          <p:nvPr/>
        </p:nvCxnSpPr>
        <p:spPr>
          <a:xfrm xmlns:a="http://schemas.openxmlformats.org/drawingml/2006/main">
            <a:off x="6096000" y="4229100"/>
            <a:ext cx="0" cy="4381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4C81F7"/>
            </a:solidFill>
            <a:prstDash val="solid"/>
            <a:tailEnd type="none" w="sm" len="sm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706DBF-EF4A-406D-8A87-C1B3D38D0B56}"/>
              </a:ext>
            </a:extLst>
          </p:cNvPr>
          <p:cNvCxnSpPr>
            <a:stCxn xmlns:a="http://schemas.openxmlformats.org/drawingml/2006/main" id="6" idx="6"/>
            <a:endCxn xmlns:a="http://schemas.openxmlformats.org/drawingml/2006/main" id="8" idx="1"/>
          </p:cNvCxnSpPr>
          <p:nvPr/>
        </p:nvCxnSpPr>
        <p:spPr>
          <a:xfrm xmlns:a="http://schemas.openxmlformats.org/drawingml/2006/main" flipV="1">
            <a:off x="7239000" y="3505200"/>
            <a:ext cx="1285875" cy="95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4C81F7"/>
            </a:solidFill>
            <a:prstDash val="solid"/>
            <a:tailEnd type="none" w="sm" len="sm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AFCAE-10F8-4A7C-8BD2-23DBA422A7B8}"/>
              </a:ext>
            </a:extLst>
          </p:cNvPr>
          <p:cNvCxnSpPr>
            <a:stCxn xmlns:a="http://schemas.openxmlformats.org/drawingml/2006/main" id="6" idx="0"/>
            <a:endCxn xmlns:a="http://schemas.openxmlformats.org/drawingml/2006/main" id="7" idx="2"/>
          </p:cNvCxnSpPr>
          <p:nvPr/>
        </p:nvCxnSpPr>
        <p:spPr>
          <a:xfrm xmlns:a="http://schemas.openxmlformats.org/drawingml/2006/main" flipV="1">
            <a:off x="6096000" y="2362200"/>
            <a:ext cx="0" cy="4381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4C81F7"/>
            </a:solidFill>
            <a:prstDash val="solid"/>
            <a:tailEnd type="none" w="sm" len="sm"/>
          </a:ln>
        </p:spPr>
      </p:cxnSp>
      <p:sp>
        <p:nvSpPr>
          <p:cNvPr id="20" name="s1-title">
            <a:extLst xmlns:a="http://schemas.openxmlformats.org/drawingml/2006/main">
              <a:ext uri="{FF2B5EF4-FFF2-40B4-BE49-F238E27FC236}">
                <a16:creationId xmlns:a16="http://schemas.microsoft.com/office/drawing/2014/main" id="{26FAFE74-6195-4647-AC53-A6720B61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四类综述图结构</a:t>
            </a:r>
          </a:p>
        </p:txBody>
      </p:sp>
      <p:sp>
        <p:nvSpPr>
          <p:cNvPr id="2" name="s1-purpose">
            <a:extLst xmlns:a="http://schemas.openxmlformats.org/drawingml/2006/main">
              <a:ext uri="{FF2B5EF4-FFF2-40B4-BE49-F238E27FC236}">
                <a16:creationId xmlns:a16="http://schemas.microsoft.com/office/drawing/2014/main" id="{616DD233-CBB0-4A83-B3F0-32CD81CA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33475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围绕一个研究主题组织分类，分类名称和文献位置均可替换</a:t>
            </a:r>
          </a:p>
        </p:txBody>
      </p:sp>
      <p:sp>
        <p:nvSpPr>
          <p:cNvPr id="3" name="s1-footer-rule">
            <a:extLst xmlns:a="http://schemas.openxmlformats.org/drawingml/2006/main">
              <a:ext uri="{FF2B5EF4-FFF2-40B4-BE49-F238E27FC236}">
                <a16:creationId xmlns:a16="http://schemas.microsoft.com/office/drawing/2014/main" id="{706BF5C9-07BC-49C5-9163-936B91FB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626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1DC"/>
            </a:solidFill>
            <a:prstDash val="solid"/>
          </a:ln>
        </p:spPr>
      </p:sp>
      <p:sp>
        <p:nvSpPr>
          <p:cNvPr id="4" name="s1-notice">
            <a:extLst xmlns:a="http://schemas.openxmlformats.org/drawingml/2006/main">
              <a:ext uri="{FF2B5EF4-FFF2-40B4-BE49-F238E27FC236}">
                <a16:creationId xmlns:a16="http://schemas.microsoft.com/office/drawing/2014/main" id="{2E85018D-3062-4234-98F1-5306C264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教学占位模板，替换内容后核对文献与投稿要求  ·  灵匠可视</a:t>
            </a:r>
          </a:p>
        </p:txBody>
      </p:sp>
      <p:sp>
        <p:nvSpPr>
          <p:cNvPr id="5" name="s1-page">
            <a:extLst xmlns:a="http://schemas.openxmlformats.org/drawingml/2006/main">
              <a:ext uri="{FF2B5EF4-FFF2-40B4-BE49-F238E27FC236}">
                <a16:creationId xmlns:a16="http://schemas.microsoft.com/office/drawing/2014/main" id="{104E7B13-87FC-4C60-92F3-EE7B4C52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6" name="central-research-theme">
            <a:extLst xmlns:a="http://schemas.openxmlformats.org/drawingml/2006/main">
              <a:ext uri="{FF2B5EF4-FFF2-40B4-BE49-F238E27FC236}">
                <a16:creationId xmlns:a16="http://schemas.microsoft.com/office/drawing/2014/main" id="{0B4EDE6E-93B1-488F-8E67-1BBEAB46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00350"/>
            <a:ext cx="2286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81F7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研究主题</a:t>
            </a:r>
          </a:p>
          <a:p xmlns:a="http://schemas.openxmlformats.org/drawingml/2006/main">
            <a:pPr algn="ctr">
              <a:def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0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[填写主题]</a:t>
            </a:r>
          </a:p>
        </p:txBody>
      </p:sp>
      <p:sp>
        <p:nvSpPr>
          <p:cNvPr id="7" name="category-a">
            <a:extLst xmlns:a="http://schemas.openxmlformats.org/drawingml/2006/main">
              <a:ext uri="{FF2B5EF4-FFF2-40B4-BE49-F238E27FC236}">
                <a16:creationId xmlns:a16="http://schemas.microsoft.com/office/drawing/2014/main" id="{9F97A8BA-A104-4452-A06C-8BF4B038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676400"/>
            <a:ext cx="2286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分类 A</a:t>
            </a:r>
          </a:p>
        </p:txBody>
      </p:sp>
      <p:sp>
        <p:nvSpPr>
          <p:cNvPr id="8" name="category-b">
            <a:extLst xmlns:a="http://schemas.openxmlformats.org/drawingml/2006/main">
              <a:ext uri="{FF2B5EF4-FFF2-40B4-BE49-F238E27FC236}">
                <a16:creationId xmlns:a16="http://schemas.microsoft.com/office/drawing/2014/main" id="{EBEE390D-A588-471B-BA80-120E5DFC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62300"/>
            <a:ext cx="2286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分类 B</a:t>
            </a:r>
          </a:p>
        </p:txBody>
      </p:sp>
      <p:sp>
        <p:nvSpPr>
          <p:cNvPr id="9" name="category-c">
            <a:extLst xmlns:a="http://schemas.openxmlformats.org/drawingml/2006/main">
              <a:ext uri="{FF2B5EF4-FFF2-40B4-BE49-F238E27FC236}">
                <a16:creationId xmlns:a16="http://schemas.microsoft.com/office/drawing/2014/main" id="{20FEC3DC-8C0C-4232-AAE7-68774AA6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667250"/>
            <a:ext cx="2286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分类 C</a:t>
            </a:r>
          </a:p>
        </p:txBody>
      </p:sp>
      <p:sp>
        <p:nvSpPr>
          <p:cNvPr id="10" name="category-d">
            <a:extLst xmlns:a="http://schemas.openxmlformats.org/drawingml/2006/main">
              <a:ext uri="{FF2B5EF4-FFF2-40B4-BE49-F238E27FC236}">
                <a16:creationId xmlns:a16="http://schemas.microsoft.com/office/drawing/2014/main" id="{261AADB2-E1DA-4B6C-94AA-5026A2E8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62300"/>
            <a:ext cx="2286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分类 D</a:t>
            </a:r>
          </a:p>
        </p:txBody>
      </p:sp>
      <p:sp>
        <p:nvSpPr>
          <p:cNvPr id="15" name="category-a-note">
            <a:extLst xmlns:a="http://schemas.openxmlformats.org/drawingml/2006/main">
              <a:ext uri="{FF2B5EF4-FFF2-40B4-BE49-F238E27FC236}">
                <a16:creationId xmlns:a16="http://schemas.microsoft.com/office/drawing/2014/main" id="{0235FC8F-B51D-4A8D-835A-550747C0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90700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对象／范围：[待填]</a:t>
            </a:r>
          </a:p>
        </p:txBody>
      </p:sp>
      <p:sp>
        <p:nvSpPr>
          <p:cNvPr id="16" name="category-b-note">
            <a:extLst xmlns:a="http://schemas.openxmlformats.org/drawingml/2006/main">
              <a:ext uri="{FF2B5EF4-FFF2-40B4-BE49-F238E27FC236}">
                <a16:creationId xmlns:a16="http://schemas.microsoft.com/office/drawing/2014/main" id="{5555D2E4-6163-4C92-833D-1A989F80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048125"/>
            <a:ext cx="3067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方法／证据：[待填]</a:t>
            </a:r>
          </a:p>
        </p:txBody>
      </p:sp>
      <p:sp>
        <p:nvSpPr>
          <p:cNvPr id="17" name="category-c-note">
            <a:extLst xmlns:a="http://schemas.openxmlformats.org/drawingml/2006/main">
              <a:ext uri="{FF2B5EF4-FFF2-40B4-BE49-F238E27FC236}">
                <a16:creationId xmlns:a16="http://schemas.microsoft.com/office/drawing/2014/main" id="{7E321680-A11A-4548-836D-AC90AC6B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19650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局限／问题：[待填]</a:t>
            </a:r>
          </a:p>
        </p:txBody>
      </p:sp>
      <p:sp>
        <p:nvSpPr>
          <p:cNvPr id="18" name="category-d-note">
            <a:extLst xmlns:a="http://schemas.openxmlformats.org/drawingml/2006/main">
              <a:ext uri="{FF2B5EF4-FFF2-40B4-BE49-F238E27FC236}">
                <a16:creationId xmlns:a16="http://schemas.microsoft.com/office/drawing/2014/main" id="{E369550D-8A51-4DBC-8390-1E7FFE2D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分类依据：[待填]</a:t>
            </a:r>
          </a:p>
        </p:txBody>
      </p:sp>
      <p:sp>
        <p:nvSpPr>
          <p:cNvPr id="19" name="classification-citation">
            <a:extLst xmlns:a="http://schemas.openxmlformats.org/drawingml/2006/main">
              <a:ext uri="{FF2B5EF4-FFF2-40B4-BE49-F238E27FC236}">
                <a16:creationId xmlns:a16="http://schemas.microsoft.com/office/drawing/2014/main" id="{4387607E-947C-4F9B-897F-6C1627FA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文献位置：[作者，年份或编号]；分类按实际文献调整</a:t>
            </a:r>
          </a:p>
        </p:txBody>
      </p:sp>
    </p:spTree>
    <p:extLst>
      <p:ext uri="{BB962C8B-B14F-4D97-AF65-F5344CB8AC3E}">
        <p14:creationId xmlns:p14="http://schemas.microsoft.com/office/powerpoint/2010/main" val="3359668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2-title">
            <a:extLst xmlns:a="http://schemas.openxmlformats.org/drawingml/2006/main">
              <a:ext uri="{FF2B5EF4-FFF2-40B4-BE49-F238E27FC236}">
                <a16:creationId xmlns:a16="http://schemas.microsoft.com/office/drawing/2014/main" id="{1C09CB71-0A16-4A63-B350-AE169881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文献证据比较矩阵</a:t>
            </a:r>
          </a:p>
        </p:txBody>
      </p:sp>
      <p:sp>
        <p:nvSpPr>
          <p:cNvPr id="2" name="s2-purpose">
            <a:extLst xmlns:a="http://schemas.openxmlformats.org/drawingml/2006/main">
              <a:ext uri="{FF2B5EF4-FFF2-40B4-BE49-F238E27FC236}">
                <a16:creationId xmlns:a16="http://schemas.microsoft.com/office/drawing/2014/main" id="{8C4EE5A3-E1D7-4268-83EF-21A4BC2A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33475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在同一组字段下比较证据，保留不同研究条件和适用边界</a:t>
            </a:r>
          </a:p>
        </p:txBody>
      </p:sp>
      <p:sp>
        <p:nvSpPr>
          <p:cNvPr id="3" name="s2-footer-rule">
            <a:extLst xmlns:a="http://schemas.openxmlformats.org/drawingml/2006/main">
              <a:ext uri="{FF2B5EF4-FFF2-40B4-BE49-F238E27FC236}">
                <a16:creationId xmlns:a16="http://schemas.microsoft.com/office/drawing/2014/main" id="{C72056D8-AFCA-4D30-ACC0-9A07D450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626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1DC"/>
            </a:solidFill>
            <a:prstDash val="solid"/>
          </a:ln>
        </p:spPr>
      </p:sp>
      <p:sp>
        <p:nvSpPr>
          <p:cNvPr id="4" name="s2-notice">
            <a:extLst xmlns:a="http://schemas.openxmlformats.org/drawingml/2006/main">
              <a:ext uri="{FF2B5EF4-FFF2-40B4-BE49-F238E27FC236}">
                <a16:creationId xmlns:a16="http://schemas.microsoft.com/office/drawing/2014/main" id="{DA2B44D2-3E29-4D30-AFF2-219FF28F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教学占位模板，替换内容后核对文献与投稿要求  ·  灵匠可视</a:t>
            </a:r>
          </a:p>
        </p:txBody>
      </p:sp>
      <p:sp>
        <p:nvSpPr>
          <p:cNvPr id="5" name="s2-page">
            <a:extLst xmlns:a="http://schemas.openxmlformats.org/drawingml/2006/main">
              <a:ext uri="{FF2B5EF4-FFF2-40B4-BE49-F238E27FC236}">
                <a16:creationId xmlns:a16="http://schemas.microsoft.com/office/drawing/2014/main" id="{36A7F525-88B0-401D-AA8D-E778135D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FF56FE-B22F-411D-8032-251002056C59}"/>
              </a:ext>
            </a:extLst>
          </p:cNvPr>
          <p:cNvGraphicFramePr/>
          <p:nvPr/>
        </p:nvGraphicFramePr>
        <p:xfrm>
          <a:off xmlns:a="http://schemas.openxmlformats.org/drawingml/2006/main" x="685800" y="1857375"/>
          <a:ext xmlns:a="http://schemas.openxmlformats.org/drawingml/2006/main" cx="10820400" cy="3219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52625"/>
                <a:gridCol w="1952625"/>
                <a:gridCol w="2305050"/>
                <a:gridCol w="2305050"/>
                <a:gridCol w="2305050"/>
              </a:tblGrid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875" b="1">
                          <a:solidFill>
                            <a:srgbClr val="2257A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证据来源</a:t>
                      </a:r>
                    </a:p>
                  </a:txBody>
                  <a:tcPr marL="161925" marR="133350" marT="133350" marB="133350" anchor="ctr">
                    <a:lnL w="9525">
                      <a:solidFill>
                        <a:srgbClr val="C8D1DC"/>
                      </a:solidFill>
                      <a:prstDash val="solid"/>
                    </a:lnL>
                    <a:lnR w="9525">
                      <a:solidFill>
                        <a:srgbClr val="C8D1DC"/>
                      </a:solidFill>
                      <a:prstDash val="solid"/>
                    </a:lnR>
                    <a:lnT w="9525">
                      <a:solidFill>
                        <a:srgbClr val="C8D1DC"/>
                      </a:solidFill>
                      <a:prstDash val="solid"/>
                    </a:lnT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EEF3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 b="1">
                          <a:solidFill>
                            <a:srgbClr val="2257A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研究对象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T w="9525">
                      <a:solidFill>
                        <a:srgbClr val="C8D1DC"/>
                      </a:solidFill>
                      <a:prstDash val="solid"/>
                    </a:lnT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EEF3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 b="1">
                          <a:solidFill>
                            <a:srgbClr val="2257A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方法／条件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T w="9525">
                      <a:solidFill>
                        <a:srgbClr val="C8D1DC"/>
                      </a:solidFill>
                      <a:prstDash val="solid"/>
                    </a:lnT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EEF3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 b="1">
                          <a:solidFill>
                            <a:srgbClr val="2257A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观察结果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T w="9525">
                      <a:solidFill>
                        <a:srgbClr val="C8D1DC"/>
                      </a:solidFill>
                      <a:prstDash val="solid"/>
                    </a:lnT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EEF3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 b="1">
                          <a:solidFill>
                            <a:srgbClr val="2257A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适用边界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T w="9525">
                      <a:solidFill>
                        <a:srgbClr val="C8D1DC"/>
                      </a:solidFill>
                      <a:prstDash val="solid"/>
                    </a:lnT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EEF3FC"/>
                    </a:solidFill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文献 A</a:t>
                      </a:r>
                    </a:p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[作者，年份]</a:t>
                      </a:r>
                    </a:p>
                  </a:txBody>
                  <a:tcPr marL="161925" marR="133350" marT="133350" marB="133350" anchor="ctr">
                    <a:lnL w="9525">
                      <a:solidFill>
                        <a:srgbClr val="C8D1DC"/>
                      </a:solidFill>
                      <a:prstDash val="solid"/>
                    </a:lnL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[填写对象]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[填写条件]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[填写结果]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[填写边界]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文献 B</a:t>
                      </a:r>
                    </a:p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[作者，年份]</a:t>
                      </a:r>
                    </a:p>
                  </a:txBody>
                  <a:tcPr marL="161925" marR="133350" marT="133350" marB="133350" anchor="ctr">
                    <a:lnL w="9525">
                      <a:solidFill>
                        <a:srgbClr val="C8D1DC"/>
                      </a:solidFill>
                      <a:prstDash val="solid"/>
                    </a:lnL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[填写对象]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[填写条件]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[填写结果]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[填写边界]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文献 C</a:t>
                      </a:r>
                    </a:p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[作者，年份]</a:t>
                      </a:r>
                    </a:p>
                  </a:txBody>
                  <a:tcPr marL="161925" marR="133350" marT="133350" marB="133350" anchor="ctr">
                    <a:lnL w="9525">
                      <a:solidFill>
                        <a:srgbClr val="C8D1DC"/>
                      </a:solidFill>
                      <a:prstDash val="solid"/>
                    </a:lnL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[填写对象]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[填写条件]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[填写结果]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>
                          <a:solidFill>
                            <a:srgbClr val="243247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[填写边界]</a:t>
                      </a:r>
                    </a:p>
                  </a:txBody>
                  <a:tcPr marL="161925" marR="133350" marT="133350" marB="133350" anchor="ctr">
                    <a:lnR w="9525">
                      <a:solidFill>
                        <a:srgbClr val="C8D1DC"/>
                      </a:solidFill>
                      <a:prstDash val="solid"/>
                    </a:lnR>
                    <a:lnB w="9525">
                      <a:solidFill>
                        <a:srgbClr val="C8D1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evidence-agreement">
            <a:extLst xmlns:a="http://schemas.openxmlformats.org/drawingml/2006/main">
              <a:ext uri="{FF2B5EF4-FFF2-40B4-BE49-F238E27FC236}">
                <a16:creationId xmlns:a16="http://schemas.microsoft.com/office/drawing/2014/main" id="{7A8DF55E-E344-4F2E-9E9A-9C0E9BCA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76850"/>
            <a:ext cx="10820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共识：[填写有文献支持的共同点]</a:t>
            </a:r>
          </a:p>
        </p:txBody>
      </p:sp>
      <p:sp>
        <p:nvSpPr>
          <p:cNvPr id="8" name="evidence-difference">
            <a:extLst xmlns:a="http://schemas.openxmlformats.org/drawingml/2006/main">
              <a:ext uri="{FF2B5EF4-FFF2-40B4-BE49-F238E27FC236}">
                <a16:creationId xmlns:a16="http://schemas.microsoft.com/office/drawing/2014/main" id="{26BD0162-AB52-47CF-B17A-478A0EDD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差异：[填写条件差别及尚不能比较之处]</a:t>
            </a:r>
          </a:p>
        </p:txBody>
      </p:sp>
    </p:spTree>
    <p:extLst>
      <p:ext uri="{BB962C8B-B14F-4D97-AF65-F5344CB8AC3E}">
        <p14:creationId xmlns:p14="http://schemas.microsoft.com/office/powerpoint/2010/main" val="19783490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5160B1-2C54-4936-930B-75D6AE26CCB4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7448550" y="2124075"/>
            <a:ext cx="11620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4C81F7"/>
            </a:solidFill>
            <a:prstDash val="solid"/>
            <a:tailEnd type="triangle" w="sm" len="sm"/>
          </a:ln>
        </p:spPr>
      </p:cxn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5E2AF1-A5CE-4DDD-B781-B7750EE7DD4C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3571875" y="2124075"/>
            <a:ext cx="11620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4C81F7"/>
            </a:solidFill>
            <a:prstDash val="solid"/>
            <a:tailEnd type="triangle" w="sm" len="sm"/>
          </a:ln>
        </p:spPr>
      </p:cxnSp>
      <p:sp>
        <p:nvSpPr>
          <p:cNvPr id="28" name="s3-title">
            <a:extLst xmlns:a="http://schemas.openxmlformats.org/drawingml/2006/main">
              <a:ext uri="{FF2B5EF4-FFF2-40B4-BE49-F238E27FC236}">
                <a16:creationId xmlns:a16="http://schemas.microsoft.com/office/drawing/2014/main" id="{E44916B2-060D-4758-8D75-72C207FFE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论文示意图：阶段与局部</a:t>
            </a:r>
          </a:p>
        </p:txBody>
      </p:sp>
      <p:sp>
        <p:nvSpPr>
          <p:cNvPr id="2" name="s3-purpose">
            <a:extLst xmlns:a="http://schemas.openxmlformats.org/drawingml/2006/main">
              <a:ext uri="{FF2B5EF4-FFF2-40B4-BE49-F238E27FC236}">
                <a16:creationId xmlns:a16="http://schemas.microsoft.com/office/drawing/2014/main" id="{1735B35D-6A9B-4BB0-9CF7-7EEB7D83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33475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三个阶段说明顺序，总览与局部保持对象名称和图注对应</a:t>
            </a:r>
          </a:p>
        </p:txBody>
      </p:sp>
      <p:sp>
        <p:nvSpPr>
          <p:cNvPr id="3" name="s3-footer-rule">
            <a:extLst xmlns:a="http://schemas.openxmlformats.org/drawingml/2006/main">
              <a:ext uri="{FF2B5EF4-FFF2-40B4-BE49-F238E27FC236}">
                <a16:creationId xmlns:a16="http://schemas.microsoft.com/office/drawing/2014/main" id="{999308FC-ED64-4FBF-9F23-AEF187F2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626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1DC"/>
            </a:solidFill>
            <a:prstDash val="solid"/>
          </a:ln>
        </p:spPr>
      </p:sp>
      <p:sp>
        <p:nvSpPr>
          <p:cNvPr id="4" name="s3-notice">
            <a:extLst xmlns:a="http://schemas.openxmlformats.org/drawingml/2006/main">
              <a:ext uri="{FF2B5EF4-FFF2-40B4-BE49-F238E27FC236}">
                <a16:creationId xmlns:a16="http://schemas.microsoft.com/office/drawing/2014/main" id="{B7C4CAB0-7685-4988-A355-B4197D3D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教学占位模板，替换内容后核对文献与投稿要求  ·  灵匠可视</a:t>
            </a:r>
          </a:p>
        </p:txBody>
      </p:sp>
      <p:sp>
        <p:nvSpPr>
          <p:cNvPr id="5" name="s3-page">
            <a:extLst xmlns:a="http://schemas.openxmlformats.org/drawingml/2006/main">
              <a:ext uri="{FF2B5EF4-FFF2-40B4-BE49-F238E27FC236}">
                <a16:creationId xmlns:a16="http://schemas.microsoft.com/office/drawing/2014/main" id="{56114825-44F3-403C-AE8C-16A692A8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6" name="stage-1">
            <a:extLst xmlns:a="http://schemas.openxmlformats.org/drawingml/2006/main">
              <a:ext uri="{FF2B5EF4-FFF2-40B4-BE49-F238E27FC236}">
                <a16:creationId xmlns:a16="http://schemas.microsoft.com/office/drawing/2014/main" id="{A0AA2E70-1DD1-40CE-A555-8BF13E2D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81175"/>
            <a:ext cx="2714625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1  研究对象</a:t>
            </a:r>
          </a:p>
        </p:txBody>
      </p:sp>
      <p:sp>
        <p:nvSpPr>
          <p:cNvPr id="7" name="stage-2">
            <a:extLst xmlns:a="http://schemas.openxmlformats.org/drawingml/2006/main">
              <a:ext uri="{FF2B5EF4-FFF2-40B4-BE49-F238E27FC236}">
                <a16:creationId xmlns:a16="http://schemas.microsoft.com/office/drawing/2014/main" id="{F3C6BC3F-DDFA-433F-8E98-35260BCF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781175"/>
            <a:ext cx="2714625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2  处理／过程</a:t>
            </a:r>
          </a:p>
        </p:txBody>
      </p:sp>
      <p:sp>
        <p:nvSpPr>
          <p:cNvPr id="8" name="stage-3">
            <a:extLst xmlns:a="http://schemas.openxmlformats.org/drawingml/2006/main">
              <a:ext uri="{FF2B5EF4-FFF2-40B4-BE49-F238E27FC236}">
                <a16:creationId xmlns:a16="http://schemas.microsoft.com/office/drawing/2014/main" id="{39E29A94-D271-4EC5-957A-F9DC5C8F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781175"/>
            <a:ext cx="2714625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3  观察输出</a:t>
            </a:r>
          </a:p>
        </p:txBody>
      </p:sp>
      <p:sp>
        <p:nvSpPr>
          <p:cNvPr id="11" name="stage-1-description">
            <a:extLst xmlns:a="http://schemas.openxmlformats.org/drawingml/2006/main">
              <a:ext uri="{FF2B5EF4-FFF2-40B4-BE49-F238E27FC236}">
                <a16:creationId xmlns:a16="http://schemas.microsoft.com/office/drawing/2014/main" id="{6995A452-61C6-4571-8365-3A349A1D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19375"/>
            <a:ext cx="2714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对象与条件：[待填]</a:t>
            </a:r>
          </a:p>
        </p:txBody>
      </p:sp>
      <p:sp>
        <p:nvSpPr>
          <p:cNvPr id="12" name="stage-2-description">
            <a:extLst xmlns:a="http://schemas.openxmlformats.org/drawingml/2006/main">
              <a:ext uri="{FF2B5EF4-FFF2-40B4-BE49-F238E27FC236}">
                <a16:creationId xmlns:a16="http://schemas.microsoft.com/office/drawing/2014/main" id="{E01CAACF-4791-4A3A-A49F-D4947F0F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619375"/>
            <a:ext cx="2714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步骤与关系：[待填]</a:t>
            </a:r>
          </a:p>
        </p:txBody>
      </p:sp>
      <p:sp>
        <p:nvSpPr>
          <p:cNvPr id="13" name="stage-3-description">
            <a:extLst xmlns:a="http://schemas.openxmlformats.org/drawingml/2006/main">
              <a:ext uri="{FF2B5EF4-FFF2-40B4-BE49-F238E27FC236}">
                <a16:creationId xmlns:a16="http://schemas.microsoft.com/office/drawing/2014/main" id="{6CF8354F-A2F7-4AE8-8293-D0B4282C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619375"/>
            <a:ext cx="2714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输出与限制：[待填]</a:t>
            </a:r>
          </a:p>
        </p:txBody>
      </p:sp>
      <p:sp>
        <p:nvSpPr>
          <p:cNvPr id="14" name="overview-panel-label">
            <a:extLst xmlns:a="http://schemas.openxmlformats.org/drawingml/2006/main">
              <a:ext uri="{FF2B5EF4-FFF2-40B4-BE49-F238E27FC236}">
                <a16:creationId xmlns:a16="http://schemas.microsoft.com/office/drawing/2014/main" id="{B5363A38-33A4-45F0-8A34-E996DACB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0040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a  总览</a:t>
            </a:r>
          </a:p>
        </p:txBody>
      </p:sp>
      <p:sp>
        <p:nvSpPr>
          <p:cNvPr id="15" name="detail-panel-label">
            <a:extLst xmlns:a="http://schemas.openxmlformats.org/drawingml/2006/main">
              <a:ext uri="{FF2B5EF4-FFF2-40B4-BE49-F238E27FC236}">
                <a16:creationId xmlns:a16="http://schemas.microsoft.com/office/drawing/2014/main" id="{E3950E34-D4AD-442E-A022-86CB1DBB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20040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b  局部</a:t>
            </a:r>
          </a:p>
        </p:txBody>
      </p:sp>
      <p:sp>
        <p:nvSpPr>
          <p:cNvPr id="16" name="overview-panel-border">
            <a:extLst xmlns:a="http://schemas.openxmlformats.org/drawingml/2006/main">
              <a:ext uri="{FF2B5EF4-FFF2-40B4-BE49-F238E27FC236}">
                <a16:creationId xmlns:a16="http://schemas.microsoft.com/office/drawing/2014/main" id="{9181DEE1-FEE9-40E6-91F1-A027DCED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48075"/>
            <a:ext cx="40005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C8D1DC"/>
            </a:solidFill>
            <a:prstDash val="solid"/>
          </a:ln>
        </p:spPr>
      </p:sp>
      <p:sp>
        <p:nvSpPr>
          <p:cNvPr id="17" name="detail-panel-border">
            <a:extLst xmlns:a="http://schemas.openxmlformats.org/drawingml/2006/main">
              <a:ext uri="{FF2B5EF4-FFF2-40B4-BE49-F238E27FC236}">
                <a16:creationId xmlns:a16="http://schemas.microsoft.com/office/drawing/2014/main" id="{8AE3506D-F6FB-4A04-9E4A-9826A28A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648075"/>
            <a:ext cx="40005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C8D1DC"/>
            </a:solidFill>
            <a:prstDash val="solid"/>
          </a:ln>
        </p:spPr>
      </p:sp>
      <p:sp>
        <p:nvSpPr>
          <p:cNvPr id="18" name="overview-object-a">
            <a:extLst xmlns:a="http://schemas.openxmlformats.org/drawingml/2006/main">
              <a:ext uri="{FF2B5EF4-FFF2-40B4-BE49-F238E27FC236}">
                <a16:creationId xmlns:a16="http://schemas.microsoft.com/office/drawing/2014/main" id="{7E51D50B-BAD6-4744-AD8B-AE31844B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067175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F3FC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A</a:t>
            </a:r>
          </a:p>
        </p:txBody>
      </p:sp>
      <p:sp>
        <p:nvSpPr>
          <p:cNvPr id="19" name="overview-object-b">
            <a:extLst xmlns:a="http://schemas.openxmlformats.org/drawingml/2006/main">
              <a:ext uri="{FF2B5EF4-FFF2-40B4-BE49-F238E27FC236}">
                <a16:creationId xmlns:a16="http://schemas.microsoft.com/office/drawing/2014/main" id="{7552E747-EB8C-47CF-9E7A-1F3812246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06717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C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B</a:t>
            </a:r>
          </a:p>
        </p:txBody>
      </p:sp>
      <p:sp>
        <p:nvSpPr>
          <p:cNvPr id="20" name="overview-object-c">
            <a:extLst xmlns:a="http://schemas.openxmlformats.org/drawingml/2006/main">
              <a:ext uri="{FF2B5EF4-FFF2-40B4-BE49-F238E27FC236}">
                <a16:creationId xmlns:a16="http://schemas.microsoft.com/office/drawing/2014/main" id="{E982E6DC-C66C-4E4E-B1C7-CF85E0C6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067175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F3FC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C</a:t>
            </a:r>
          </a:p>
        </p:txBody>
      </p:sp>
      <p:sp>
        <p:nvSpPr>
          <p:cNvPr id="21" name="overview-detail-selection">
            <a:extLst xmlns:a="http://schemas.openxmlformats.org/drawingml/2006/main">
              <a:ext uri="{FF2B5EF4-FFF2-40B4-BE49-F238E27FC236}">
                <a16:creationId xmlns:a16="http://schemas.microsoft.com/office/drawing/2014/main" id="{DC07A2B2-732C-42DA-B110-4C7A6B48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876675"/>
            <a:ext cx="1047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81F7"/>
            </a:solidFill>
            <a:prstDash val="dash"/>
          </a:ln>
        </p:spPr>
      </p:sp>
      <p:sp>
        <p:nvSpPr>
          <p:cNvPr id="22" name="detail-upper-callout">
            <a:extLst xmlns:a="http://schemas.openxmlformats.org/drawingml/2006/main">
              <a:ext uri="{FF2B5EF4-FFF2-40B4-BE49-F238E27FC236}">
                <a16:creationId xmlns:a16="http://schemas.microsoft.com/office/drawing/2014/main" id="{61597314-564D-43B7-B049-DF605B951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57550" y="3648075"/>
            <a:ext cx="398145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D1DC"/>
            </a:solidFill>
            <a:prstDash val="solid"/>
          </a:ln>
        </p:spPr>
      </p:sp>
      <p:sp>
        <p:nvSpPr>
          <p:cNvPr id="23" name="detail-lower-callout">
            <a:extLst xmlns:a="http://schemas.openxmlformats.org/drawingml/2006/main">
              <a:ext uri="{FF2B5EF4-FFF2-40B4-BE49-F238E27FC236}">
                <a16:creationId xmlns:a16="http://schemas.microsoft.com/office/drawing/2014/main" id="{BCC71344-6FC0-4D41-95AD-7AE2EA64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905375"/>
            <a:ext cx="398145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D1DC"/>
            </a:solidFill>
            <a:prstDash val="solid"/>
          </a:ln>
        </p:spPr>
      </p:sp>
      <p:sp>
        <p:nvSpPr>
          <p:cNvPr id="24" name="detail-correspondence">
            <a:extLst xmlns:a="http://schemas.openxmlformats.org/drawingml/2006/main">
              <a:ext uri="{FF2B5EF4-FFF2-40B4-BE49-F238E27FC236}">
                <a16:creationId xmlns:a16="http://schemas.microsoft.com/office/drawing/2014/main" id="{86923E6A-90F4-43E8-A1A2-8D33B06B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3975" y="4162425"/>
            <a:ext cx="1866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8758A"/>
                </a:solidFill>
                <a:latin typeface="Noto Sans SC"/>
                <a:ea typeface="Noto Sans SC"/>
                <a:cs typeface="Noto Sans SC"/>
              </a:rPr>
              <a:t>局部对应</a:t>
            </a:r>
          </a:p>
        </p:txBody>
      </p:sp>
      <p:sp>
        <p:nvSpPr>
          <p:cNvPr id="25" name="detail-object-b">
            <a:extLst xmlns:a="http://schemas.openxmlformats.org/drawingml/2006/main">
              <a:ext uri="{FF2B5EF4-FFF2-40B4-BE49-F238E27FC236}">
                <a16:creationId xmlns:a16="http://schemas.microsoft.com/office/drawing/2014/main" id="{A1680810-F111-4E3C-8D41-4A28D1EE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029075"/>
            <a:ext cx="762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C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B</a:t>
            </a:r>
          </a:p>
        </p:txBody>
      </p:sp>
      <p:sp>
        <p:nvSpPr>
          <p:cNvPr id="26" name="detail-subobject">
            <a:extLst xmlns:a="http://schemas.openxmlformats.org/drawingml/2006/main">
              <a:ext uri="{FF2B5EF4-FFF2-40B4-BE49-F238E27FC236}">
                <a16:creationId xmlns:a16="http://schemas.microsoft.com/office/drawing/2014/main" id="{99534A3C-C7A9-4B73-9608-B1B1DFB7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029075"/>
            <a:ext cx="12382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4C81F7"/>
            </a:solidFill>
            <a:prstDash val="solid"/>
          </a:ln>
        </p:spPr>
        <p:txBody>
          <a:bodyPr xmlns:a="http://schemas.openxmlformats.org/drawingml/2006/main" lIns="114300" tIns="114300" rIns="114300" bIns="114300" anchor="ctr">
            <a:noAutofit/>
          </a:bodyPr>
          <a:lstStyle xmlns:a="http://schemas.openxmlformats.org/drawingml/2006/main">
            <a:def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[细节]</a:t>
            </a:r>
          </a:p>
        </p:txBody>
      </p:sp>
      <p:sp>
        <p:nvSpPr>
          <p:cNvPr id="27" name="caption-placeholder">
            <a:extLst xmlns:a="http://schemas.openxmlformats.org/drawingml/2006/main">
              <a:ext uri="{FF2B5EF4-FFF2-40B4-BE49-F238E27FC236}">
                <a16:creationId xmlns:a16="http://schemas.microsoft.com/office/drawing/2014/main" id="{CBFBC0D9-9A2B-4C2D-8D48-A0232DAE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054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243247"/>
                </a:solidFill>
                <a:latin typeface="Noto Sans SC"/>
                <a:ea typeface="Noto Sans SC"/>
                <a:cs typeface="Noto Sans SC"/>
              </a:rPr>
              <a:t>图注占位：a，总览说明；b，局部说明。缩写、比例与来源：[待填]</a:t>
            </a:r>
          </a:p>
        </p:txBody>
      </p:sp>
    </p:spTree>
    <p:extLst>
      <p:ext uri="{BB962C8B-B14F-4D97-AF65-F5344CB8AC3E}">
        <p14:creationId xmlns:p14="http://schemas.microsoft.com/office/powerpoint/2010/main" val="20432916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2026-10-29T15:49:19.2820000Z</dcterms:created>
  <dcterms:modified xsi:type="dcterms:W3CDTF">2026-10-29T15:49:19.2820000Z</dcterms:modified>
</coreProperties>
</file>